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60" r:id="rId5"/>
    <p:sldId id="283" r:id="rId6"/>
    <p:sldId id="262" r:id="rId7"/>
    <p:sldId id="274" r:id="rId8"/>
    <p:sldId id="265" r:id="rId9"/>
    <p:sldId id="266" r:id="rId10"/>
    <p:sldId id="267" r:id="rId11"/>
    <p:sldId id="26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9C2016-B249-49F1-A900-EDEBA04F5FA2}" v="2" dt="2019-10-28T00:02:01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 snapToGrid="0">
      <p:cViewPr varScale="1">
        <p:scale>
          <a:sx n="47" d="100"/>
          <a:sy n="47" d="100"/>
        </p:scale>
        <p:origin x="54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Gardner" userId="3da6aab467708cb2" providerId="LiveId" clId="{F54EEC63-C1A8-47A2-B3C5-4A1444BF0D4E}"/>
    <pc:docChg chg="delSld modSld sldOrd">
      <pc:chgData name="Joshua Gardner" userId="3da6aab467708cb2" providerId="LiveId" clId="{F54EEC63-C1A8-47A2-B3C5-4A1444BF0D4E}" dt="2019-10-28T00:03:11.251" v="37" actId="255"/>
      <pc:docMkLst>
        <pc:docMk/>
      </pc:docMkLst>
      <pc:sldChg chg="modSp">
        <pc:chgData name="Joshua Gardner" userId="3da6aab467708cb2" providerId="LiveId" clId="{F54EEC63-C1A8-47A2-B3C5-4A1444BF0D4E}" dt="2019-10-28T00:03:11.251" v="37" actId="255"/>
        <pc:sldMkLst>
          <pc:docMk/>
          <pc:sldMk cId="2158527755" sldId="256"/>
        </pc:sldMkLst>
        <pc:spChg chg="mod">
          <ac:chgData name="Joshua Gardner" userId="3da6aab467708cb2" providerId="LiveId" clId="{F54EEC63-C1A8-47A2-B3C5-4A1444BF0D4E}" dt="2019-10-28T00:03:11.251" v="37" actId="255"/>
          <ac:spMkLst>
            <pc:docMk/>
            <pc:sldMk cId="2158527755" sldId="256"/>
            <ac:spMk id="2" creationId="{75B24958-9054-480D-BD14-FE73B9871036}"/>
          </ac:spMkLst>
        </pc:spChg>
      </pc:sldChg>
      <pc:sldChg chg="del">
        <pc:chgData name="Joshua Gardner" userId="3da6aab467708cb2" providerId="LiveId" clId="{F54EEC63-C1A8-47A2-B3C5-4A1444BF0D4E}" dt="2019-10-28T00:02:40.731" v="2" actId="2696"/>
        <pc:sldMkLst>
          <pc:docMk/>
          <pc:sldMk cId="512122568" sldId="268"/>
        </pc:sldMkLst>
      </pc:sldChg>
      <pc:sldChg chg="del">
        <pc:chgData name="Joshua Gardner" userId="3da6aab467708cb2" providerId="LiveId" clId="{F54EEC63-C1A8-47A2-B3C5-4A1444BF0D4E}" dt="2019-10-28T00:02:40.927" v="8" actId="2696"/>
        <pc:sldMkLst>
          <pc:docMk/>
          <pc:sldMk cId="1818665310" sldId="270"/>
        </pc:sldMkLst>
      </pc:sldChg>
      <pc:sldChg chg="del">
        <pc:chgData name="Joshua Gardner" userId="3da6aab467708cb2" providerId="LiveId" clId="{F54EEC63-C1A8-47A2-B3C5-4A1444BF0D4E}" dt="2019-10-28T00:02:41.298" v="12" actId="2696"/>
        <pc:sldMkLst>
          <pc:docMk/>
          <pc:sldMk cId="2169854316" sldId="271"/>
        </pc:sldMkLst>
      </pc:sldChg>
      <pc:sldChg chg="del">
        <pc:chgData name="Joshua Gardner" userId="3da6aab467708cb2" providerId="LiveId" clId="{F54EEC63-C1A8-47A2-B3C5-4A1444BF0D4E}" dt="2019-10-28T00:02:41.044" v="11" actId="2696"/>
        <pc:sldMkLst>
          <pc:docMk/>
          <pc:sldMk cId="10496891" sldId="272"/>
        </pc:sldMkLst>
      </pc:sldChg>
      <pc:sldChg chg="del">
        <pc:chgData name="Joshua Gardner" userId="3da6aab467708cb2" providerId="LiveId" clId="{F54EEC63-C1A8-47A2-B3C5-4A1444BF0D4E}" dt="2019-10-28T00:02:41.328" v="13" actId="2696"/>
        <pc:sldMkLst>
          <pc:docMk/>
          <pc:sldMk cId="3989608309" sldId="273"/>
        </pc:sldMkLst>
      </pc:sldChg>
      <pc:sldChg chg="del">
        <pc:chgData name="Joshua Gardner" userId="3da6aab467708cb2" providerId="LiveId" clId="{F54EEC63-C1A8-47A2-B3C5-4A1444BF0D4E}" dt="2019-10-28T00:02:40.756" v="4" actId="2696"/>
        <pc:sldMkLst>
          <pc:docMk/>
          <pc:sldMk cId="3669766641" sldId="276"/>
        </pc:sldMkLst>
      </pc:sldChg>
      <pc:sldChg chg="del">
        <pc:chgData name="Joshua Gardner" userId="3da6aab467708cb2" providerId="LiveId" clId="{F54EEC63-C1A8-47A2-B3C5-4A1444BF0D4E}" dt="2019-10-28T00:02:40.771" v="5" actId="2696"/>
        <pc:sldMkLst>
          <pc:docMk/>
          <pc:sldMk cId="2575735504" sldId="277"/>
        </pc:sldMkLst>
      </pc:sldChg>
      <pc:sldChg chg="del ord">
        <pc:chgData name="Joshua Gardner" userId="3da6aab467708cb2" providerId="LiveId" clId="{F54EEC63-C1A8-47A2-B3C5-4A1444BF0D4E}" dt="2019-10-28T00:02:40.744" v="3" actId="2696"/>
        <pc:sldMkLst>
          <pc:docMk/>
          <pc:sldMk cId="194700906" sldId="278"/>
        </pc:sldMkLst>
      </pc:sldChg>
      <pc:sldChg chg="del">
        <pc:chgData name="Joshua Gardner" userId="3da6aab467708cb2" providerId="LiveId" clId="{F54EEC63-C1A8-47A2-B3C5-4A1444BF0D4E}" dt="2019-10-28T00:02:40.831" v="6" actId="2696"/>
        <pc:sldMkLst>
          <pc:docMk/>
          <pc:sldMk cId="453381983" sldId="279"/>
        </pc:sldMkLst>
      </pc:sldChg>
      <pc:sldChg chg="del">
        <pc:chgData name="Joshua Gardner" userId="3da6aab467708cb2" providerId="LiveId" clId="{F54EEC63-C1A8-47A2-B3C5-4A1444BF0D4E}" dt="2019-10-28T00:02:41.016" v="10" actId="2696"/>
        <pc:sldMkLst>
          <pc:docMk/>
          <pc:sldMk cId="962403464" sldId="280"/>
        </pc:sldMkLst>
      </pc:sldChg>
      <pc:sldChg chg="del">
        <pc:chgData name="Joshua Gardner" userId="3da6aab467708cb2" providerId="LiveId" clId="{F54EEC63-C1A8-47A2-B3C5-4A1444BF0D4E}" dt="2019-10-28T00:02:40.989" v="9" actId="2696"/>
        <pc:sldMkLst>
          <pc:docMk/>
          <pc:sldMk cId="934312345" sldId="281"/>
        </pc:sldMkLst>
      </pc:sldChg>
      <pc:sldChg chg="del">
        <pc:chgData name="Joshua Gardner" userId="3da6aab467708cb2" providerId="LiveId" clId="{F54EEC63-C1A8-47A2-B3C5-4A1444BF0D4E}" dt="2019-10-28T00:02:40.874" v="7" actId="2696"/>
        <pc:sldMkLst>
          <pc:docMk/>
          <pc:sldMk cId="2765590082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2B1A2E-8C67-4D4E-ADE7-54DA173E257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FC3CA3-B2B8-49CD-991E-DD96A8BFD6F2}">
      <dgm:prSet/>
      <dgm:spPr/>
      <dgm:t>
        <a:bodyPr/>
        <a:lstStyle/>
        <a:p>
          <a:r>
            <a:rPr lang="en-US" dirty="0"/>
            <a:t>How does a region’s instability influence the rates of terrorism?</a:t>
          </a:r>
        </a:p>
      </dgm:t>
    </dgm:pt>
    <dgm:pt modelId="{ECADF7BE-9D1C-43A5-8970-83D887F208B5}" type="parTrans" cxnId="{0834778F-2A0B-4BBD-AB64-A7CF156E48C9}">
      <dgm:prSet/>
      <dgm:spPr/>
      <dgm:t>
        <a:bodyPr/>
        <a:lstStyle/>
        <a:p>
          <a:endParaRPr lang="en-US"/>
        </a:p>
      </dgm:t>
    </dgm:pt>
    <dgm:pt modelId="{3C90191E-E9DE-4267-93A7-2D215F8CD236}" type="sibTrans" cxnId="{0834778F-2A0B-4BBD-AB64-A7CF156E48C9}">
      <dgm:prSet/>
      <dgm:spPr/>
      <dgm:t>
        <a:bodyPr/>
        <a:lstStyle/>
        <a:p>
          <a:endParaRPr lang="en-US"/>
        </a:p>
      </dgm:t>
    </dgm:pt>
    <dgm:pt modelId="{E0A51582-F16D-4450-A596-B00061E8E622}">
      <dgm:prSet/>
      <dgm:spPr/>
      <dgm:t>
        <a:bodyPr/>
        <a:lstStyle/>
        <a:p>
          <a:r>
            <a:rPr lang="en-US" dirty="0"/>
            <a:t>Does strengthening a region’s stability lower the terrorism rate of that region?</a:t>
          </a:r>
        </a:p>
      </dgm:t>
    </dgm:pt>
    <dgm:pt modelId="{9261421E-F888-428C-9AC4-D2985F75E911}" type="parTrans" cxnId="{5E594309-837C-4200-B24E-ADB37C92DC63}">
      <dgm:prSet/>
      <dgm:spPr/>
      <dgm:t>
        <a:bodyPr/>
        <a:lstStyle/>
        <a:p>
          <a:endParaRPr lang="en-US"/>
        </a:p>
      </dgm:t>
    </dgm:pt>
    <dgm:pt modelId="{0F0FD590-CF92-442B-8761-24B05638E5BA}" type="sibTrans" cxnId="{5E594309-837C-4200-B24E-ADB37C92DC63}">
      <dgm:prSet/>
      <dgm:spPr/>
      <dgm:t>
        <a:bodyPr/>
        <a:lstStyle/>
        <a:p>
          <a:endParaRPr lang="en-US"/>
        </a:p>
      </dgm:t>
    </dgm:pt>
    <dgm:pt modelId="{6CDECE9F-93FD-4896-ACF7-0C6D1332403E}">
      <dgm:prSet/>
      <dgm:spPr/>
      <dgm:t>
        <a:bodyPr/>
        <a:lstStyle/>
        <a:p>
          <a:r>
            <a:rPr lang="en-US" dirty="0"/>
            <a:t>How can the different acts of terror be grouped together? Can anything be inferred by how the terroristic acts are grouped?</a:t>
          </a:r>
        </a:p>
      </dgm:t>
    </dgm:pt>
    <dgm:pt modelId="{0F8ECC66-CF38-4BF2-8292-B9266D167AE7}" type="parTrans" cxnId="{F807A79D-C77D-4458-B3CF-C3ECB0A0B640}">
      <dgm:prSet/>
      <dgm:spPr/>
      <dgm:t>
        <a:bodyPr/>
        <a:lstStyle/>
        <a:p>
          <a:endParaRPr lang="en-US"/>
        </a:p>
      </dgm:t>
    </dgm:pt>
    <dgm:pt modelId="{8CD6A08C-6884-45E7-A4AB-98C746A69BAB}" type="sibTrans" cxnId="{F807A79D-C77D-4458-B3CF-C3ECB0A0B640}">
      <dgm:prSet/>
      <dgm:spPr/>
      <dgm:t>
        <a:bodyPr/>
        <a:lstStyle/>
        <a:p>
          <a:endParaRPr lang="en-US"/>
        </a:p>
      </dgm:t>
    </dgm:pt>
    <dgm:pt modelId="{C9351ADF-DA91-450D-BEA3-61198EC95DC0}">
      <dgm:prSet/>
      <dgm:spPr/>
      <dgm:t>
        <a:bodyPr/>
        <a:lstStyle/>
        <a:p>
          <a:r>
            <a:rPr lang="en-US" dirty="0"/>
            <a:t>Does one region’s terrorism cluster influence another region’s cluster? Specifically, how does the terrorism cluster influence non-adjacent clusters?</a:t>
          </a:r>
        </a:p>
      </dgm:t>
    </dgm:pt>
    <dgm:pt modelId="{054DABA3-F176-41C5-8197-D470ED839361}" type="parTrans" cxnId="{B09156BD-3F07-4F1A-874B-E2E2DC6A7D49}">
      <dgm:prSet/>
      <dgm:spPr/>
      <dgm:t>
        <a:bodyPr/>
        <a:lstStyle/>
        <a:p>
          <a:endParaRPr lang="en-US"/>
        </a:p>
      </dgm:t>
    </dgm:pt>
    <dgm:pt modelId="{6F370535-2830-4DFD-BAD0-1003CCE60533}" type="sibTrans" cxnId="{B09156BD-3F07-4F1A-874B-E2E2DC6A7D49}">
      <dgm:prSet/>
      <dgm:spPr/>
      <dgm:t>
        <a:bodyPr/>
        <a:lstStyle/>
        <a:p>
          <a:endParaRPr lang="en-US"/>
        </a:p>
      </dgm:t>
    </dgm:pt>
    <dgm:pt modelId="{4F6AAB8F-8334-47C5-A994-A8736EDCF5A7}" type="pres">
      <dgm:prSet presAssocID="{4E2B1A2E-8C67-4D4E-ADE7-54DA173E257C}" presName="vert0" presStyleCnt="0">
        <dgm:presLayoutVars>
          <dgm:dir/>
          <dgm:animOne val="branch"/>
          <dgm:animLvl val="lvl"/>
        </dgm:presLayoutVars>
      </dgm:prSet>
      <dgm:spPr/>
    </dgm:pt>
    <dgm:pt modelId="{F8590B9C-E6B1-4956-974C-FAA8C641AAB7}" type="pres">
      <dgm:prSet presAssocID="{50FC3CA3-B2B8-49CD-991E-DD96A8BFD6F2}" presName="thickLine" presStyleLbl="alignNode1" presStyleIdx="0" presStyleCnt="4"/>
      <dgm:spPr/>
    </dgm:pt>
    <dgm:pt modelId="{EFC71B31-6344-466E-94A6-28C3043AE3DC}" type="pres">
      <dgm:prSet presAssocID="{50FC3CA3-B2B8-49CD-991E-DD96A8BFD6F2}" presName="horz1" presStyleCnt="0"/>
      <dgm:spPr/>
    </dgm:pt>
    <dgm:pt modelId="{3643F059-6A0A-4B73-BF2D-F03634C715A0}" type="pres">
      <dgm:prSet presAssocID="{50FC3CA3-B2B8-49CD-991E-DD96A8BFD6F2}" presName="tx1" presStyleLbl="revTx" presStyleIdx="0" presStyleCnt="4"/>
      <dgm:spPr/>
    </dgm:pt>
    <dgm:pt modelId="{571A21F0-1E45-47A4-8345-17CAC7E22034}" type="pres">
      <dgm:prSet presAssocID="{50FC3CA3-B2B8-49CD-991E-DD96A8BFD6F2}" presName="vert1" presStyleCnt="0"/>
      <dgm:spPr/>
    </dgm:pt>
    <dgm:pt modelId="{8139EBA7-7A34-4929-9D27-F0DD7A95FBBD}" type="pres">
      <dgm:prSet presAssocID="{E0A51582-F16D-4450-A596-B00061E8E622}" presName="thickLine" presStyleLbl="alignNode1" presStyleIdx="1" presStyleCnt="4"/>
      <dgm:spPr/>
    </dgm:pt>
    <dgm:pt modelId="{8E6C1BE2-D5DB-4E93-99E4-D9294CCEC15B}" type="pres">
      <dgm:prSet presAssocID="{E0A51582-F16D-4450-A596-B00061E8E622}" presName="horz1" presStyleCnt="0"/>
      <dgm:spPr/>
    </dgm:pt>
    <dgm:pt modelId="{D30907D2-2150-4C3D-A051-ABE09023358C}" type="pres">
      <dgm:prSet presAssocID="{E0A51582-F16D-4450-A596-B00061E8E622}" presName="tx1" presStyleLbl="revTx" presStyleIdx="1" presStyleCnt="4"/>
      <dgm:spPr/>
    </dgm:pt>
    <dgm:pt modelId="{61C9A024-A757-4AD8-B2AE-313D6B8899ED}" type="pres">
      <dgm:prSet presAssocID="{E0A51582-F16D-4450-A596-B00061E8E622}" presName="vert1" presStyleCnt="0"/>
      <dgm:spPr/>
    </dgm:pt>
    <dgm:pt modelId="{9F41A48C-4A4C-42E2-8F31-506E0C696850}" type="pres">
      <dgm:prSet presAssocID="{6CDECE9F-93FD-4896-ACF7-0C6D1332403E}" presName="thickLine" presStyleLbl="alignNode1" presStyleIdx="2" presStyleCnt="4"/>
      <dgm:spPr/>
    </dgm:pt>
    <dgm:pt modelId="{FECC05B1-60D7-4CF0-B2ED-6E5D24D2E79D}" type="pres">
      <dgm:prSet presAssocID="{6CDECE9F-93FD-4896-ACF7-0C6D1332403E}" presName="horz1" presStyleCnt="0"/>
      <dgm:spPr/>
    </dgm:pt>
    <dgm:pt modelId="{D91DA827-3D1F-43AA-961C-E1A3E8E10E51}" type="pres">
      <dgm:prSet presAssocID="{6CDECE9F-93FD-4896-ACF7-0C6D1332403E}" presName="tx1" presStyleLbl="revTx" presStyleIdx="2" presStyleCnt="4"/>
      <dgm:spPr/>
    </dgm:pt>
    <dgm:pt modelId="{E2589248-6477-4A98-BD59-499E3E58FEC2}" type="pres">
      <dgm:prSet presAssocID="{6CDECE9F-93FD-4896-ACF7-0C6D1332403E}" presName="vert1" presStyleCnt="0"/>
      <dgm:spPr/>
    </dgm:pt>
    <dgm:pt modelId="{C08BA658-0C2C-4AF6-9EA3-3C3234F46EBD}" type="pres">
      <dgm:prSet presAssocID="{C9351ADF-DA91-450D-BEA3-61198EC95DC0}" presName="thickLine" presStyleLbl="alignNode1" presStyleIdx="3" presStyleCnt="4"/>
      <dgm:spPr/>
    </dgm:pt>
    <dgm:pt modelId="{5BDA7E71-184F-4AF2-84D2-554BF8A67B2E}" type="pres">
      <dgm:prSet presAssocID="{C9351ADF-DA91-450D-BEA3-61198EC95DC0}" presName="horz1" presStyleCnt="0"/>
      <dgm:spPr/>
    </dgm:pt>
    <dgm:pt modelId="{34B95F54-ACEC-4339-9F85-EA42F90D6F9C}" type="pres">
      <dgm:prSet presAssocID="{C9351ADF-DA91-450D-BEA3-61198EC95DC0}" presName="tx1" presStyleLbl="revTx" presStyleIdx="3" presStyleCnt="4"/>
      <dgm:spPr/>
    </dgm:pt>
    <dgm:pt modelId="{FA8B7565-A379-484B-BC8D-7889B9086C34}" type="pres">
      <dgm:prSet presAssocID="{C9351ADF-DA91-450D-BEA3-61198EC95DC0}" presName="vert1" presStyleCnt="0"/>
      <dgm:spPr/>
    </dgm:pt>
  </dgm:ptLst>
  <dgm:cxnLst>
    <dgm:cxn modelId="{5E594309-837C-4200-B24E-ADB37C92DC63}" srcId="{4E2B1A2E-8C67-4D4E-ADE7-54DA173E257C}" destId="{E0A51582-F16D-4450-A596-B00061E8E622}" srcOrd="1" destOrd="0" parTransId="{9261421E-F888-428C-9AC4-D2985F75E911}" sibTransId="{0F0FD590-CF92-442B-8761-24B05638E5BA}"/>
    <dgm:cxn modelId="{5993FE3A-9BC1-4488-AAB3-408550532358}" type="presOf" srcId="{C9351ADF-DA91-450D-BEA3-61198EC95DC0}" destId="{34B95F54-ACEC-4339-9F85-EA42F90D6F9C}" srcOrd="0" destOrd="0" presId="urn:microsoft.com/office/officeart/2008/layout/LinedList"/>
    <dgm:cxn modelId="{AFDD5D4C-1FE5-432C-A8B0-E992247B1AC9}" type="presOf" srcId="{6CDECE9F-93FD-4896-ACF7-0C6D1332403E}" destId="{D91DA827-3D1F-43AA-961C-E1A3E8E10E51}" srcOrd="0" destOrd="0" presId="urn:microsoft.com/office/officeart/2008/layout/LinedList"/>
    <dgm:cxn modelId="{55A52275-9F61-4826-BB6F-98EA473CF65D}" type="presOf" srcId="{50FC3CA3-B2B8-49CD-991E-DD96A8BFD6F2}" destId="{3643F059-6A0A-4B73-BF2D-F03634C715A0}" srcOrd="0" destOrd="0" presId="urn:microsoft.com/office/officeart/2008/layout/LinedList"/>
    <dgm:cxn modelId="{0834778F-2A0B-4BBD-AB64-A7CF156E48C9}" srcId="{4E2B1A2E-8C67-4D4E-ADE7-54DA173E257C}" destId="{50FC3CA3-B2B8-49CD-991E-DD96A8BFD6F2}" srcOrd="0" destOrd="0" parTransId="{ECADF7BE-9D1C-43A5-8970-83D887F208B5}" sibTransId="{3C90191E-E9DE-4267-93A7-2D215F8CD236}"/>
    <dgm:cxn modelId="{33D76E90-90B4-4F9E-AB53-9434DEB0B038}" type="presOf" srcId="{4E2B1A2E-8C67-4D4E-ADE7-54DA173E257C}" destId="{4F6AAB8F-8334-47C5-A994-A8736EDCF5A7}" srcOrd="0" destOrd="0" presId="urn:microsoft.com/office/officeart/2008/layout/LinedList"/>
    <dgm:cxn modelId="{F807A79D-C77D-4458-B3CF-C3ECB0A0B640}" srcId="{4E2B1A2E-8C67-4D4E-ADE7-54DA173E257C}" destId="{6CDECE9F-93FD-4896-ACF7-0C6D1332403E}" srcOrd="2" destOrd="0" parTransId="{0F8ECC66-CF38-4BF2-8292-B9266D167AE7}" sibTransId="{8CD6A08C-6884-45E7-A4AB-98C746A69BAB}"/>
    <dgm:cxn modelId="{B09156BD-3F07-4F1A-874B-E2E2DC6A7D49}" srcId="{4E2B1A2E-8C67-4D4E-ADE7-54DA173E257C}" destId="{C9351ADF-DA91-450D-BEA3-61198EC95DC0}" srcOrd="3" destOrd="0" parTransId="{054DABA3-F176-41C5-8197-D470ED839361}" sibTransId="{6F370535-2830-4DFD-BAD0-1003CCE60533}"/>
    <dgm:cxn modelId="{D68C1EC8-34B1-42FF-BF4A-A3D3F31B3CE9}" type="presOf" srcId="{E0A51582-F16D-4450-A596-B00061E8E622}" destId="{D30907D2-2150-4C3D-A051-ABE09023358C}" srcOrd="0" destOrd="0" presId="urn:microsoft.com/office/officeart/2008/layout/LinedList"/>
    <dgm:cxn modelId="{28360367-EE9C-4E12-8B39-AF100C59CEB6}" type="presParOf" srcId="{4F6AAB8F-8334-47C5-A994-A8736EDCF5A7}" destId="{F8590B9C-E6B1-4956-974C-FAA8C641AAB7}" srcOrd="0" destOrd="0" presId="urn:microsoft.com/office/officeart/2008/layout/LinedList"/>
    <dgm:cxn modelId="{A792E5A5-5E7B-4322-BBF6-C8CB2E2054E2}" type="presParOf" srcId="{4F6AAB8F-8334-47C5-A994-A8736EDCF5A7}" destId="{EFC71B31-6344-466E-94A6-28C3043AE3DC}" srcOrd="1" destOrd="0" presId="urn:microsoft.com/office/officeart/2008/layout/LinedList"/>
    <dgm:cxn modelId="{838C7CD0-DCB9-4B89-882E-C15969FD2EB5}" type="presParOf" srcId="{EFC71B31-6344-466E-94A6-28C3043AE3DC}" destId="{3643F059-6A0A-4B73-BF2D-F03634C715A0}" srcOrd="0" destOrd="0" presId="urn:microsoft.com/office/officeart/2008/layout/LinedList"/>
    <dgm:cxn modelId="{66C46637-B56A-44EA-A530-D32A52F2C4D1}" type="presParOf" srcId="{EFC71B31-6344-466E-94A6-28C3043AE3DC}" destId="{571A21F0-1E45-47A4-8345-17CAC7E22034}" srcOrd="1" destOrd="0" presId="urn:microsoft.com/office/officeart/2008/layout/LinedList"/>
    <dgm:cxn modelId="{D5A5C7B5-B8E8-480A-85A3-2A0CF85B2E92}" type="presParOf" srcId="{4F6AAB8F-8334-47C5-A994-A8736EDCF5A7}" destId="{8139EBA7-7A34-4929-9D27-F0DD7A95FBBD}" srcOrd="2" destOrd="0" presId="urn:microsoft.com/office/officeart/2008/layout/LinedList"/>
    <dgm:cxn modelId="{123614F0-8E70-4991-BD7E-54EAB78312A0}" type="presParOf" srcId="{4F6AAB8F-8334-47C5-A994-A8736EDCF5A7}" destId="{8E6C1BE2-D5DB-4E93-99E4-D9294CCEC15B}" srcOrd="3" destOrd="0" presId="urn:microsoft.com/office/officeart/2008/layout/LinedList"/>
    <dgm:cxn modelId="{7291AFA4-B2AC-4883-A608-9A952CF318CB}" type="presParOf" srcId="{8E6C1BE2-D5DB-4E93-99E4-D9294CCEC15B}" destId="{D30907D2-2150-4C3D-A051-ABE09023358C}" srcOrd="0" destOrd="0" presId="urn:microsoft.com/office/officeart/2008/layout/LinedList"/>
    <dgm:cxn modelId="{27F05B17-1175-4AC9-AA36-17D0275C8D50}" type="presParOf" srcId="{8E6C1BE2-D5DB-4E93-99E4-D9294CCEC15B}" destId="{61C9A024-A757-4AD8-B2AE-313D6B8899ED}" srcOrd="1" destOrd="0" presId="urn:microsoft.com/office/officeart/2008/layout/LinedList"/>
    <dgm:cxn modelId="{4F8539DE-C9A8-4FA2-A7E7-79AA3872C027}" type="presParOf" srcId="{4F6AAB8F-8334-47C5-A994-A8736EDCF5A7}" destId="{9F41A48C-4A4C-42E2-8F31-506E0C696850}" srcOrd="4" destOrd="0" presId="urn:microsoft.com/office/officeart/2008/layout/LinedList"/>
    <dgm:cxn modelId="{6A85943C-9AF1-4EB8-9DBB-79AC978FA558}" type="presParOf" srcId="{4F6AAB8F-8334-47C5-A994-A8736EDCF5A7}" destId="{FECC05B1-60D7-4CF0-B2ED-6E5D24D2E79D}" srcOrd="5" destOrd="0" presId="urn:microsoft.com/office/officeart/2008/layout/LinedList"/>
    <dgm:cxn modelId="{4C96B3AE-DCE5-4D5A-AEC3-2E931028DED3}" type="presParOf" srcId="{FECC05B1-60D7-4CF0-B2ED-6E5D24D2E79D}" destId="{D91DA827-3D1F-43AA-961C-E1A3E8E10E51}" srcOrd="0" destOrd="0" presId="urn:microsoft.com/office/officeart/2008/layout/LinedList"/>
    <dgm:cxn modelId="{2EC2B6D5-6260-413D-AB6B-52725149FC08}" type="presParOf" srcId="{FECC05B1-60D7-4CF0-B2ED-6E5D24D2E79D}" destId="{E2589248-6477-4A98-BD59-499E3E58FEC2}" srcOrd="1" destOrd="0" presId="urn:microsoft.com/office/officeart/2008/layout/LinedList"/>
    <dgm:cxn modelId="{22D0008B-EED7-4430-A75A-50FB10BA1E6C}" type="presParOf" srcId="{4F6AAB8F-8334-47C5-A994-A8736EDCF5A7}" destId="{C08BA658-0C2C-4AF6-9EA3-3C3234F46EBD}" srcOrd="6" destOrd="0" presId="urn:microsoft.com/office/officeart/2008/layout/LinedList"/>
    <dgm:cxn modelId="{6D8153C3-83B2-4594-93E1-8DDD915DC4E3}" type="presParOf" srcId="{4F6AAB8F-8334-47C5-A994-A8736EDCF5A7}" destId="{5BDA7E71-184F-4AF2-84D2-554BF8A67B2E}" srcOrd="7" destOrd="0" presId="urn:microsoft.com/office/officeart/2008/layout/LinedList"/>
    <dgm:cxn modelId="{AD9CC24E-9001-49C4-A088-FF7DE912C087}" type="presParOf" srcId="{5BDA7E71-184F-4AF2-84D2-554BF8A67B2E}" destId="{34B95F54-ACEC-4339-9F85-EA42F90D6F9C}" srcOrd="0" destOrd="0" presId="urn:microsoft.com/office/officeart/2008/layout/LinedList"/>
    <dgm:cxn modelId="{D521A923-C9E9-4986-8A20-F49CFFC829AA}" type="presParOf" srcId="{5BDA7E71-184F-4AF2-84D2-554BF8A67B2E}" destId="{FA8B7565-A379-484B-BC8D-7889B9086C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2B1A2E-8C67-4D4E-ADE7-54DA173E257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FC3CA3-B2B8-49CD-991E-DD96A8BFD6F2}">
      <dgm:prSet/>
      <dgm:spPr/>
      <dgm:t>
        <a:bodyPr/>
        <a:lstStyle/>
        <a:p>
          <a:r>
            <a:rPr lang="en-US" dirty="0"/>
            <a:t>Explore the data</a:t>
          </a:r>
        </a:p>
      </dgm:t>
    </dgm:pt>
    <dgm:pt modelId="{ECADF7BE-9D1C-43A5-8970-83D887F208B5}" type="parTrans" cxnId="{0834778F-2A0B-4BBD-AB64-A7CF156E48C9}">
      <dgm:prSet/>
      <dgm:spPr/>
      <dgm:t>
        <a:bodyPr/>
        <a:lstStyle/>
        <a:p>
          <a:endParaRPr lang="en-US"/>
        </a:p>
      </dgm:t>
    </dgm:pt>
    <dgm:pt modelId="{3C90191E-E9DE-4267-93A7-2D215F8CD236}" type="sibTrans" cxnId="{0834778F-2A0B-4BBD-AB64-A7CF156E48C9}">
      <dgm:prSet/>
      <dgm:spPr/>
      <dgm:t>
        <a:bodyPr/>
        <a:lstStyle/>
        <a:p>
          <a:endParaRPr lang="en-US"/>
        </a:p>
      </dgm:t>
    </dgm:pt>
    <dgm:pt modelId="{E0A51582-F16D-4450-A596-B00061E8E622}">
      <dgm:prSet/>
      <dgm:spPr/>
      <dgm:t>
        <a:bodyPr/>
        <a:lstStyle/>
        <a:p>
          <a:r>
            <a:rPr lang="en-US" dirty="0"/>
            <a:t>Explore how the different datasets relate to each other</a:t>
          </a:r>
        </a:p>
      </dgm:t>
    </dgm:pt>
    <dgm:pt modelId="{9261421E-F888-428C-9AC4-D2985F75E911}" type="parTrans" cxnId="{5E594309-837C-4200-B24E-ADB37C92DC63}">
      <dgm:prSet/>
      <dgm:spPr/>
      <dgm:t>
        <a:bodyPr/>
        <a:lstStyle/>
        <a:p>
          <a:endParaRPr lang="en-US"/>
        </a:p>
      </dgm:t>
    </dgm:pt>
    <dgm:pt modelId="{0F0FD590-CF92-442B-8761-24B05638E5BA}" type="sibTrans" cxnId="{5E594309-837C-4200-B24E-ADB37C92DC63}">
      <dgm:prSet/>
      <dgm:spPr/>
      <dgm:t>
        <a:bodyPr/>
        <a:lstStyle/>
        <a:p>
          <a:endParaRPr lang="en-US"/>
        </a:p>
      </dgm:t>
    </dgm:pt>
    <dgm:pt modelId="{6CDECE9F-93FD-4896-ACF7-0C6D1332403E}">
      <dgm:prSet/>
      <dgm:spPr/>
      <dgm:t>
        <a:bodyPr/>
        <a:lstStyle/>
        <a:p>
          <a:r>
            <a:rPr lang="en-US" dirty="0"/>
            <a:t>Run k-Means Clustering on the different groupings within the data</a:t>
          </a:r>
        </a:p>
      </dgm:t>
    </dgm:pt>
    <dgm:pt modelId="{0F8ECC66-CF38-4BF2-8292-B9266D167AE7}" type="parTrans" cxnId="{F807A79D-C77D-4458-B3CF-C3ECB0A0B640}">
      <dgm:prSet/>
      <dgm:spPr/>
      <dgm:t>
        <a:bodyPr/>
        <a:lstStyle/>
        <a:p>
          <a:endParaRPr lang="en-US"/>
        </a:p>
      </dgm:t>
    </dgm:pt>
    <dgm:pt modelId="{8CD6A08C-6884-45E7-A4AB-98C746A69BAB}" type="sibTrans" cxnId="{F807A79D-C77D-4458-B3CF-C3ECB0A0B640}">
      <dgm:prSet/>
      <dgm:spPr/>
      <dgm:t>
        <a:bodyPr/>
        <a:lstStyle/>
        <a:p>
          <a:endParaRPr lang="en-US"/>
        </a:p>
      </dgm:t>
    </dgm:pt>
    <dgm:pt modelId="{C9351ADF-DA91-450D-BEA3-61198EC95DC0}">
      <dgm:prSet/>
      <dgm:spPr/>
      <dgm:t>
        <a:bodyPr/>
        <a:lstStyle/>
        <a:p>
          <a:r>
            <a:rPr lang="en-US" dirty="0"/>
            <a:t>Analyze the different clusters</a:t>
          </a:r>
        </a:p>
      </dgm:t>
    </dgm:pt>
    <dgm:pt modelId="{054DABA3-F176-41C5-8197-D470ED839361}" type="parTrans" cxnId="{B09156BD-3F07-4F1A-874B-E2E2DC6A7D49}">
      <dgm:prSet/>
      <dgm:spPr/>
      <dgm:t>
        <a:bodyPr/>
        <a:lstStyle/>
        <a:p>
          <a:endParaRPr lang="en-US"/>
        </a:p>
      </dgm:t>
    </dgm:pt>
    <dgm:pt modelId="{6F370535-2830-4DFD-BAD0-1003CCE60533}" type="sibTrans" cxnId="{B09156BD-3F07-4F1A-874B-E2E2DC6A7D49}">
      <dgm:prSet/>
      <dgm:spPr/>
      <dgm:t>
        <a:bodyPr/>
        <a:lstStyle/>
        <a:p>
          <a:endParaRPr lang="en-US"/>
        </a:p>
      </dgm:t>
    </dgm:pt>
    <dgm:pt modelId="{4F6AAB8F-8334-47C5-A994-A8736EDCF5A7}" type="pres">
      <dgm:prSet presAssocID="{4E2B1A2E-8C67-4D4E-ADE7-54DA173E257C}" presName="vert0" presStyleCnt="0">
        <dgm:presLayoutVars>
          <dgm:dir/>
          <dgm:animOne val="branch"/>
          <dgm:animLvl val="lvl"/>
        </dgm:presLayoutVars>
      </dgm:prSet>
      <dgm:spPr/>
    </dgm:pt>
    <dgm:pt modelId="{F8590B9C-E6B1-4956-974C-FAA8C641AAB7}" type="pres">
      <dgm:prSet presAssocID="{50FC3CA3-B2B8-49CD-991E-DD96A8BFD6F2}" presName="thickLine" presStyleLbl="alignNode1" presStyleIdx="0" presStyleCnt="4"/>
      <dgm:spPr/>
    </dgm:pt>
    <dgm:pt modelId="{EFC71B31-6344-466E-94A6-28C3043AE3DC}" type="pres">
      <dgm:prSet presAssocID="{50FC3CA3-B2B8-49CD-991E-DD96A8BFD6F2}" presName="horz1" presStyleCnt="0"/>
      <dgm:spPr/>
    </dgm:pt>
    <dgm:pt modelId="{3643F059-6A0A-4B73-BF2D-F03634C715A0}" type="pres">
      <dgm:prSet presAssocID="{50FC3CA3-B2B8-49CD-991E-DD96A8BFD6F2}" presName="tx1" presStyleLbl="revTx" presStyleIdx="0" presStyleCnt="4"/>
      <dgm:spPr/>
    </dgm:pt>
    <dgm:pt modelId="{571A21F0-1E45-47A4-8345-17CAC7E22034}" type="pres">
      <dgm:prSet presAssocID="{50FC3CA3-B2B8-49CD-991E-DD96A8BFD6F2}" presName="vert1" presStyleCnt="0"/>
      <dgm:spPr/>
    </dgm:pt>
    <dgm:pt modelId="{8139EBA7-7A34-4929-9D27-F0DD7A95FBBD}" type="pres">
      <dgm:prSet presAssocID="{E0A51582-F16D-4450-A596-B00061E8E622}" presName="thickLine" presStyleLbl="alignNode1" presStyleIdx="1" presStyleCnt="4"/>
      <dgm:spPr/>
    </dgm:pt>
    <dgm:pt modelId="{8E6C1BE2-D5DB-4E93-99E4-D9294CCEC15B}" type="pres">
      <dgm:prSet presAssocID="{E0A51582-F16D-4450-A596-B00061E8E622}" presName="horz1" presStyleCnt="0"/>
      <dgm:spPr/>
    </dgm:pt>
    <dgm:pt modelId="{D30907D2-2150-4C3D-A051-ABE09023358C}" type="pres">
      <dgm:prSet presAssocID="{E0A51582-F16D-4450-A596-B00061E8E622}" presName="tx1" presStyleLbl="revTx" presStyleIdx="1" presStyleCnt="4"/>
      <dgm:spPr/>
    </dgm:pt>
    <dgm:pt modelId="{61C9A024-A757-4AD8-B2AE-313D6B8899ED}" type="pres">
      <dgm:prSet presAssocID="{E0A51582-F16D-4450-A596-B00061E8E622}" presName="vert1" presStyleCnt="0"/>
      <dgm:spPr/>
    </dgm:pt>
    <dgm:pt modelId="{9F41A48C-4A4C-42E2-8F31-506E0C696850}" type="pres">
      <dgm:prSet presAssocID="{6CDECE9F-93FD-4896-ACF7-0C6D1332403E}" presName="thickLine" presStyleLbl="alignNode1" presStyleIdx="2" presStyleCnt="4"/>
      <dgm:spPr/>
    </dgm:pt>
    <dgm:pt modelId="{FECC05B1-60D7-4CF0-B2ED-6E5D24D2E79D}" type="pres">
      <dgm:prSet presAssocID="{6CDECE9F-93FD-4896-ACF7-0C6D1332403E}" presName="horz1" presStyleCnt="0"/>
      <dgm:spPr/>
    </dgm:pt>
    <dgm:pt modelId="{D91DA827-3D1F-43AA-961C-E1A3E8E10E51}" type="pres">
      <dgm:prSet presAssocID="{6CDECE9F-93FD-4896-ACF7-0C6D1332403E}" presName="tx1" presStyleLbl="revTx" presStyleIdx="2" presStyleCnt="4"/>
      <dgm:spPr/>
    </dgm:pt>
    <dgm:pt modelId="{E2589248-6477-4A98-BD59-499E3E58FEC2}" type="pres">
      <dgm:prSet presAssocID="{6CDECE9F-93FD-4896-ACF7-0C6D1332403E}" presName="vert1" presStyleCnt="0"/>
      <dgm:spPr/>
    </dgm:pt>
    <dgm:pt modelId="{C08BA658-0C2C-4AF6-9EA3-3C3234F46EBD}" type="pres">
      <dgm:prSet presAssocID="{C9351ADF-DA91-450D-BEA3-61198EC95DC0}" presName="thickLine" presStyleLbl="alignNode1" presStyleIdx="3" presStyleCnt="4"/>
      <dgm:spPr/>
    </dgm:pt>
    <dgm:pt modelId="{5BDA7E71-184F-4AF2-84D2-554BF8A67B2E}" type="pres">
      <dgm:prSet presAssocID="{C9351ADF-DA91-450D-BEA3-61198EC95DC0}" presName="horz1" presStyleCnt="0"/>
      <dgm:spPr/>
    </dgm:pt>
    <dgm:pt modelId="{34B95F54-ACEC-4339-9F85-EA42F90D6F9C}" type="pres">
      <dgm:prSet presAssocID="{C9351ADF-DA91-450D-BEA3-61198EC95DC0}" presName="tx1" presStyleLbl="revTx" presStyleIdx="3" presStyleCnt="4"/>
      <dgm:spPr/>
    </dgm:pt>
    <dgm:pt modelId="{FA8B7565-A379-484B-BC8D-7889B9086C34}" type="pres">
      <dgm:prSet presAssocID="{C9351ADF-DA91-450D-BEA3-61198EC95DC0}" presName="vert1" presStyleCnt="0"/>
      <dgm:spPr/>
    </dgm:pt>
  </dgm:ptLst>
  <dgm:cxnLst>
    <dgm:cxn modelId="{5E594309-837C-4200-B24E-ADB37C92DC63}" srcId="{4E2B1A2E-8C67-4D4E-ADE7-54DA173E257C}" destId="{E0A51582-F16D-4450-A596-B00061E8E622}" srcOrd="1" destOrd="0" parTransId="{9261421E-F888-428C-9AC4-D2985F75E911}" sibTransId="{0F0FD590-CF92-442B-8761-24B05638E5BA}"/>
    <dgm:cxn modelId="{5993FE3A-9BC1-4488-AAB3-408550532358}" type="presOf" srcId="{C9351ADF-DA91-450D-BEA3-61198EC95DC0}" destId="{34B95F54-ACEC-4339-9F85-EA42F90D6F9C}" srcOrd="0" destOrd="0" presId="urn:microsoft.com/office/officeart/2008/layout/LinedList"/>
    <dgm:cxn modelId="{AFDD5D4C-1FE5-432C-A8B0-E992247B1AC9}" type="presOf" srcId="{6CDECE9F-93FD-4896-ACF7-0C6D1332403E}" destId="{D91DA827-3D1F-43AA-961C-E1A3E8E10E51}" srcOrd="0" destOrd="0" presId="urn:microsoft.com/office/officeart/2008/layout/LinedList"/>
    <dgm:cxn modelId="{55A52275-9F61-4826-BB6F-98EA473CF65D}" type="presOf" srcId="{50FC3CA3-B2B8-49CD-991E-DD96A8BFD6F2}" destId="{3643F059-6A0A-4B73-BF2D-F03634C715A0}" srcOrd="0" destOrd="0" presId="urn:microsoft.com/office/officeart/2008/layout/LinedList"/>
    <dgm:cxn modelId="{0834778F-2A0B-4BBD-AB64-A7CF156E48C9}" srcId="{4E2B1A2E-8C67-4D4E-ADE7-54DA173E257C}" destId="{50FC3CA3-B2B8-49CD-991E-DD96A8BFD6F2}" srcOrd="0" destOrd="0" parTransId="{ECADF7BE-9D1C-43A5-8970-83D887F208B5}" sibTransId="{3C90191E-E9DE-4267-93A7-2D215F8CD236}"/>
    <dgm:cxn modelId="{33D76E90-90B4-4F9E-AB53-9434DEB0B038}" type="presOf" srcId="{4E2B1A2E-8C67-4D4E-ADE7-54DA173E257C}" destId="{4F6AAB8F-8334-47C5-A994-A8736EDCF5A7}" srcOrd="0" destOrd="0" presId="urn:microsoft.com/office/officeart/2008/layout/LinedList"/>
    <dgm:cxn modelId="{F807A79D-C77D-4458-B3CF-C3ECB0A0B640}" srcId="{4E2B1A2E-8C67-4D4E-ADE7-54DA173E257C}" destId="{6CDECE9F-93FD-4896-ACF7-0C6D1332403E}" srcOrd="2" destOrd="0" parTransId="{0F8ECC66-CF38-4BF2-8292-B9266D167AE7}" sibTransId="{8CD6A08C-6884-45E7-A4AB-98C746A69BAB}"/>
    <dgm:cxn modelId="{B09156BD-3F07-4F1A-874B-E2E2DC6A7D49}" srcId="{4E2B1A2E-8C67-4D4E-ADE7-54DA173E257C}" destId="{C9351ADF-DA91-450D-BEA3-61198EC95DC0}" srcOrd="3" destOrd="0" parTransId="{054DABA3-F176-41C5-8197-D470ED839361}" sibTransId="{6F370535-2830-4DFD-BAD0-1003CCE60533}"/>
    <dgm:cxn modelId="{D68C1EC8-34B1-42FF-BF4A-A3D3F31B3CE9}" type="presOf" srcId="{E0A51582-F16D-4450-A596-B00061E8E622}" destId="{D30907D2-2150-4C3D-A051-ABE09023358C}" srcOrd="0" destOrd="0" presId="urn:microsoft.com/office/officeart/2008/layout/LinedList"/>
    <dgm:cxn modelId="{28360367-EE9C-4E12-8B39-AF100C59CEB6}" type="presParOf" srcId="{4F6AAB8F-8334-47C5-A994-A8736EDCF5A7}" destId="{F8590B9C-E6B1-4956-974C-FAA8C641AAB7}" srcOrd="0" destOrd="0" presId="urn:microsoft.com/office/officeart/2008/layout/LinedList"/>
    <dgm:cxn modelId="{A792E5A5-5E7B-4322-BBF6-C8CB2E2054E2}" type="presParOf" srcId="{4F6AAB8F-8334-47C5-A994-A8736EDCF5A7}" destId="{EFC71B31-6344-466E-94A6-28C3043AE3DC}" srcOrd="1" destOrd="0" presId="urn:microsoft.com/office/officeart/2008/layout/LinedList"/>
    <dgm:cxn modelId="{838C7CD0-DCB9-4B89-882E-C15969FD2EB5}" type="presParOf" srcId="{EFC71B31-6344-466E-94A6-28C3043AE3DC}" destId="{3643F059-6A0A-4B73-BF2D-F03634C715A0}" srcOrd="0" destOrd="0" presId="urn:microsoft.com/office/officeart/2008/layout/LinedList"/>
    <dgm:cxn modelId="{66C46637-B56A-44EA-A530-D32A52F2C4D1}" type="presParOf" srcId="{EFC71B31-6344-466E-94A6-28C3043AE3DC}" destId="{571A21F0-1E45-47A4-8345-17CAC7E22034}" srcOrd="1" destOrd="0" presId="urn:microsoft.com/office/officeart/2008/layout/LinedList"/>
    <dgm:cxn modelId="{D5A5C7B5-B8E8-480A-85A3-2A0CF85B2E92}" type="presParOf" srcId="{4F6AAB8F-8334-47C5-A994-A8736EDCF5A7}" destId="{8139EBA7-7A34-4929-9D27-F0DD7A95FBBD}" srcOrd="2" destOrd="0" presId="urn:microsoft.com/office/officeart/2008/layout/LinedList"/>
    <dgm:cxn modelId="{123614F0-8E70-4991-BD7E-54EAB78312A0}" type="presParOf" srcId="{4F6AAB8F-8334-47C5-A994-A8736EDCF5A7}" destId="{8E6C1BE2-D5DB-4E93-99E4-D9294CCEC15B}" srcOrd="3" destOrd="0" presId="urn:microsoft.com/office/officeart/2008/layout/LinedList"/>
    <dgm:cxn modelId="{7291AFA4-B2AC-4883-A608-9A952CF318CB}" type="presParOf" srcId="{8E6C1BE2-D5DB-4E93-99E4-D9294CCEC15B}" destId="{D30907D2-2150-4C3D-A051-ABE09023358C}" srcOrd="0" destOrd="0" presId="urn:microsoft.com/office/officeart/2008/layout/LinedList"/>
    <dgm:cxn modelId="{27F05B17-1175-4AC9-AA36-17D0275C8D50}" type="presParOf" srcId="{8E6C1BE2-D5DB-4E93-99E4-D9294CCEC15B}" destId="{61C9A024-A757-4AD8-B2AE-313D6B8899ED}" srcOrd="1" destOrd="0" presId="urn:microsoft.com/office/officeart/2008/layout/LinedList"/>
    <dgm:cxn modelId="{4F8539DE-C9A8-4FA2-A7E7-79AA3872C027}" type="presParOf" srcId="{4F6AAB8F-8334-47C5-A994-A8736EDCF5A7}" destId="{9F41A48C-4A4C-42E2-8F31-506E0C696850}" srcOrd="4" destOrd="0" presId="urn:microsoft.com/office/officeart/2008/layout/LinedList"/>
    <dgm:cxn modelId="{6A85943C-9AF1-4EB8-9DBB-79AC978FA558}" type="presParOf" srcId="{4F6AAB8F-8334-47C5-A994-A8736EDCF5A7}" destId="{FECC05B1-60D7-4CF0-B2ED-6E5D24D2E79D}" srcOrd="5" destOrd="0" presId="urn:microsoft.com/office/officeart/2008/layout/LinedList"/>
    <dgm:cxn modelId="{4C96B3AE-DCE5-4D5A-AEC3-2E931028DED3}" type="presParOf" srcId="{FECC05B1-60D7-4CF0-B2ED-6E5D24D2E79D}" destId="{D91DA827-3D1F-43AA-961C-E1A3E8E10E51}" srcOrd="0" destOrd="0" presId="urn:microsoft.com/office/officeart/2008/layout/LinedList"/>
    <dgm:cxn modelId="{2EC2B6D5-6260-413D-AB6B-52725149FC08}" type="presParOf" srcId="{FECC05B1-60D7-4CF0-B2ED-6E5D24D2E79D}" destId="{E2589248-6477-4A98-BD59-499E3E58FEC2}" srcOrd="1" destOrd="0" presId="urn:microsoft.com/office/officeart/2008/layout/LinedList"/>
    <dgm:cxn modelId="{22D0008B-EED7-4430-A75A-50FB10BA1E6C}" type="presParOf" srcId="{4F6AAB8F-8334-47C5-A994-A8736EDCF5A7}" destId="{C08BA658-0C2C-4AF6-9EA3-3C3234F46EBD}" srcOrd="6" destOrd="0" presId="urn:microsoft.com/office/officeart/2008/layout/LinedList"/>
    <dgm:cxn modelId="{6D8153C3-83B2-4594-93E1-8DDD915DC4E3}" type="presParOf" srcId="{4F6AAB8F-8334-47C5-A994-A8736EDCF5A7}" destId="{5BDA7E71-184F-4AF2-84D2-554BF8A67B2E}" srcOrd="7" destOrd="0" presId="urn:microsoft.com/office/officeart/2008/layout/LinedList"/>
    <dgm:cxn modelId="{AD9CC24E-9001-49C4-A088-FF7DE912C087}" type="presParOf" srcId="{5BDA7E71-184F-4AF2-84D2-554BF8A67B2E}" destId="{34B95F54-ACEC-4339-9F85-EA42F90D6F9C}" srcOrd="0" destOrd="0" presId="urn:microsoft.com/office/officeart/2008/layout/LinedList"/>
    <dgm:cxn modelId="{D521A923-C9E9-4986-8A20-F49CFFC829AA}" type="presParOf" srcId="{5BDA7E71-184F-4AF2-84D2-554BF8A67B2E}" destId="{FA8B7565-A379-484B-BC8D-7889B9086C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90B9C-E6B1-4956-974C-FAA8C641AAB7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43F059-6A0A-4B73-BF2D-F03634C715A0}">
      <dsp:nvSpPr>
        <dsp:cNvPr id="0" name=""/>
        <dsp:cNvSpPr/>
      </dsp:nvSpPr>
      <dsp:spPr>
        <a:xfrm>
          <a:off x="0" y="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does a region’s instability influence the rates of terrorism?</a:t>
          </a:r>
        </a:p>
      </dsp:txBody>
      <dsp:txXfrm>
        <a:off x="0" y="0"/>
        <a:ext cx="6266011" cy="1224886"/>
      </dsp:txXfrm>
    </dsp:sp>
    <dsp:sp modelId="{8139EBA7-7A34-4929-9D27-F0DD7A95FBBD}">
      <dsp:nvSpPr>
        <dsp:cNvPr id="0" name=""/>
        <dsp:cNvSpPr/>
      </dsp:nvSpPr>
      <dsp:spPr>
        <a:xfrm>
          <a:off x="0" y="12248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36686"/>
              <a:satOff val="-1956"/>
              <a:lumOff val="-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0907D2-2150-4C3D-A051-ABE09023358C}">
      <dsp:nvSpPr>
        <dsp:cNvPr id="0" name=""/>
        <dsp:cNvSpPr/>
      </dsp:nvSpPr>
      <dsp:spPr>
        <a:xfrm>
          <a:off x="0" y="1224886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Does strengthening a region’s stability lower the terrorism rate of that region?</a:t>
          </a:r>
        </a:p>
      </dsp:txBody>
      <dsp:txXfrm>
        <a:off x="0" y="1224886"/>
        <a:ext cx="6266011" cy="1224886"/>
      </dsp:txXfrm>
    </dsp:sp>
    <dsp:sp modelId="{9F41A48C-4A4C-42E2-8F31-506E0C696850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73373"/>
              <a:satOff val="-3912"/>
              <a:lumOff val="-836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1DA827-3D1F-43AA-961C-E1A3E8E10E51}">
      <dsp:nvSpPr>
        <dsp:cNvPr id="0" name=""/>
        <dsp:cNvSpPr/>
      </dsp:nvSpPr>
      <dsp:spPr>
        <a:xfrm>
          <a:off x="0" y="2449773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can the different acts of terror be grouped together? Can anything be inferred by how the terroristic acts are grouped?</a:t>
          </a:r>
        </a:p>
      </dsp:txBody>
      <dsp:txXfrm>
        <a:off x="0" y="2449773"/>
        <a:ext cx="6266011" cy="1224886"/>
      </dsp:txXfrm>
    </dsp:sp>
    <dsp:sp modelId="{C08BA658-0C2C-4AF6-9EA3-3C3234F46EBD}">
      <dsp:nvSpPr>
        <dsp:cNvPr id="0" name=""/>
        <dsp:cNvSpPr/>
      </dsp:nvSpPr>
      <dsp:spPr>
        <a:xfrm>
          <a:off x="0" y="36746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B95F54-ACEC-4339-9F85-EA42F90D6F9C}">
      <dsp:nvSpPr>
        <dsp:cNvPr id="0" name=""/>
        <dsp:cNvSpPr/>
      </dsp:nvSpPr>
      <dsp:spPr>
        <a:xfrm>
          <a:off x="0" y="367466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Does one region’s terrorism cluster influence another region’s cluster? Specifically, how does the terrorism cluster influence non-adjacent clusters?</a:t>
          </a:r>
        </a:p>
      </dsp:txBody>
      <dsp:txXfrm>
        <a:off x="0" y="3674660"/>
        <a:ext cx="6266011" cy="1224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90B9C-E6B1-4956-974C-FAA8C641AAB7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43F059-6A0A-4B73-BF2D-F03634C715A0}">
      <dsp:nvSpPr>
        <dsp:cNvPr id="0" name=""/>
        <dsp:cNvSpPr/>
      </dsp:nvSpPr>
      <dsp:spPr>
        <a:xfrm>
          <a:off x="0" y="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Explore the data</a:t>
          </a:r>
        </a:p>
      </dsp:txBody>
      <dsp:txXfrm>
        <a:off x="0" y="0"/>
        <a:ext cx="6266011" cy="1224886"/>
      </dsp:txXfrm>
    </dsp:sp>
    <dsp:sp modelId="{8139EBA7-7A34-4929-9D27-F0DD7A95FBBD}">
      <dsp:nvSpPr>
        <dsp:cNvPr id="0" name=""/>
        <dsp:cNvSpPr/>
      </dsp:nvSpPr>
      <dsp:spPr>
        <a:xfrm>
          <a:off x="0" y="12248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36686"/>
              <a:satOff val="-1956"/>
              <a:lumOff val="-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0907D2-2150-4C3D-A051-ABE09023358C}">
      <dsp:nvSpPr>
        <dsp:cNvPr id="0" name=""/>
        <dsp:cNvSpPr/>
      </dsp:nvSpPr>
      <dsp:spPr>
        <a:xfrm>
          <a:off x="0" y="1224886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Explore how the different datasets relate to each other</a:t>
          </a:r>
        </a:p>
      </dsp:txBody>
      <dsp:txXfrm>
        <a:off x="0" y="1224886"/>
        <a:ext cx="6266011" cy="1224886"/>
      </dsp:txXfrm>
    </dsp:sp>
    <dsp:sp modelId="{9F41A48C-4A4C-42E2-8F31-506E0C696850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73373"/>
              <a:satOff val="-3912"/>
              <a:lumOff val="-836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1DA827-3D1F-43AA-961C-E1A3E8E10E51}">
      <dsp:nvSpPr>
        <dsp:cNvPr id="0" name=""/>
        <dsp:cNvSpPr/>
      </dsp:nvSpPr>
      <dsp:spPr>
        <a:xfrm>
          <a:off x="0" y="2449773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Run k-Means Clustering on the different groupings within the data</a:t>
          </a:r>
        </a:p>
      </dsp:txBody>
      <dsp:txXfrm>
        <a:off x="0" y="2449773"/>
        <a:ext cx="6266011" cy="1224886"/>
      </dsp:txXfrm>
    </dsp:sp>
    <dsp:sp modelId="{C08BA658-0C2C-4AF6-9EA3-3C3234F46EBD}">
      <dsp:nvSpPr>
        <dsp:cNvPr id="0" name=""/>
        <dsp:cNvSpPr/>
      </dsp:nvSpPr>
      <dsp:spPr>
        <a:xfrm>
          <a:off x="0" y="36746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B95F54-ACEC-4339-9F85-EA42F90D6F9C}">
      <dsp:nvSpPr>
        <dsp:cNvPr id="0" name=""/>
        <dsp:cNvSpPr/>
      </dsp:nvSpPr>
      <dsp:spPr>
        <a:xfrm>
          <a:off x="0" y="367466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Analyze the different clusters</a:t>
          </a:r>
        </a:p>
      </dsp:txBody>
      <dsp:txXfrm>
        <a:off x="0" y="3674660"/>
        <a:ext cx="6266011" cy="1224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6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1618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46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81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77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12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7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6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8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7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9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0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2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54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time.com/5697553/halle-germany-synagogue-christchurch-terroris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1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1.jpe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Data" Target="../diagrams/data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diagramDrawing" Target="../diagrams/drawing2.xml"/><Relationship Id="rId4" Type="http://schemas.openxmlformats.org/officeDocument/2006/relationships/image" Target="../media/image1.jpe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24958-9054-480D-BD14-FE73B9871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164" y="1197428"/>
            <a:ext cx="5955127" cy="4463144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Global Terrorism</a:t>
            </a:r>
            <a:b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(Part 1 of 2)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3AA3D-2CE5-4412-BFDA-03823F871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5189" y="1197428"/>
            <a:ext cx="2546747" cy="4463143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Josh Gardner</a:t>
            </a:r>
          </a:p>
          <a:p>
            <a:pPr algn="l"/>
            <a:r>
              <a:rPr lang="en-US" sz="2000"/>
              <a:t>DSC 680 Applied Data Science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4" name="Slide1">
            <a:hlinkClick r:id="" action="ppaction://media"/>
            <a:extLst>
              <a:ext uri="{FF2B5EF4-FFF2-40B4-BE49-F238E27FC236}">
                <a16:creationId xmlns:a16="http://schemas.microsoft.com/office/drawing/2014/main" id="{A0F09193-658D-4CCE-B577-701B418D4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8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2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8CEA-0579-4B68-9EB1-70BC92DF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Exploring 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9695-8AA7-4E8A-8B71-64F48B7C3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628900"/>
            <a:ext cx="5168052" cy="1600200"/>
          </a:xfrm>
        </p:spPr>
        <p:txBody>
          <a:bodyPr>
            <a:normAutofit/>
          </a:bodyPr>
          <a:lstStyle/>
          <a:p>
            <a:pPr>
              <a:buClr>
                <a:srgbClr val="7DA8CB"/>
              </a:buClr>
            </a:pPr>
            <a:r>
              <a:rPr lang="en-US" sz="2000" dirty="0"/>
              <a:t>Most terrorist attacks result in low numbers of fatalities and injuries</a:t>
            </a:r>
          </a:p>
          <a:p>
            <a:pPr>
              <a:buClr>
                <a:srgbClr val="7DA8CB"/>
              </a:buClr>
            </a:pPr>
            <a:r>
              <a:rPr lang="en-US" sz="2000" dirty="0"/>
              <a:t>There are a handful of attacks that result in high numbers of fatalities and injuries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E070F6-1E2A-473E-86C0-8A32EFF09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077" y="365001"/>
            <a:ext cx="3494295" cy="2751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E0937-44FA-4FDB-8160-BC751C98B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078" y="3277626"/>
            <a:ext cx="3494296" cy="2507158"/>
          </a:xfrm>
          <a:prstGeom prst="rect">
            <a:avLst/>
          </a:prstGeom>
        </p:spPr>
      </p:pic>
      <p:pic>
        <p:nvPicPr>
          <p:cNvPr id="6" name="Slide10">
            <a:hlinkClick r:id="" action="ppaction://media"/>
            <a:extLst>
              <a:ext uri="{FF2B5EF4-FFF2-40B4-BE49-F238E27FC236}">
                <a16:creationId xmlns:a16="http://schemas.microsoft.com/office/drawing/2014/main" id="{6BBCA4B5-3DF6-4A4B-A679-87A90F9FF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196" y="60721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8FC9-6572-4683-9CAE-2CE5341A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What Are the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001BE-CBCB-4986-9417-6B18941F7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825653"/>
            <a:ext cx="3078749" cy="1206694"/>
          </a:xfrm>
        </p:spPr>
        <p:txBody>
          <a:bodyPr anchor="t">
            <a:normAutofit/>
          </a:bodyPr>
          <a:lstStyle/>
          <a:p>
            <a:r>
              <a:rPr lang="en-US" sz="1600" dirty="0"/>
              <a:t>State Fragility Index is moderately, positively correlated with most of the other variables.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B6F6A-CBC0-43D4-8CA2-D66DA6193E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7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5" name="Slide11">
            <a:hlinkClick r:id="" action="ppaction://media"/>
            <a:extLst>
              <a:ext uri="{FF2B5EF4-FFF2-40B4-BE49-F238E27FC236}">
                <a16:creationId xmlns:a16="http://schemas.microsoft.com/office/drawing/2014/main" id="{CB78CE85-25CC-45C6-936D-C0162724B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195" y="59470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3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8FC9-6572-4683-9CAE-2CE5341A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What Are the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001BE-CBCB-4986-9417-6B18941F7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580724"/>
            <a:ext cx="3078749" cy="1696551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year is negatively correlated with most of the other variables. This implies that as time goes on, the amount of terrorism is decreasing.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0472F-3E0D-41E7-9C22-E132129AEB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8" b="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4" name="Slide12">
            <a:hlinkClick r:id="" action="ppaction://media"/>
            <a:extLst>
              <a:ext uri="{FF2B5EF4-FFF2-40B4-BE49-F238E27FC236}">
                <a16:creationId xmlns:a16="http://schemas.microsoft.com/office/drawing/2014/main" id="{944BF084-85B7-4BAA-ADF8-3FEF37E03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1971" y="6017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3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10C105-EEB5-43F7-AA95-5DDB920D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9CE88-F6E4-4CC5-92C3-82162C17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965201"/>
            <a:ext cx="3413156" cy="1324993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 Statement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BF495F-706E-4740-8918-C1F52CEA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ACE1F-B639-41AF-9EDA-7F3F93A0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760" y="2673586"/>
            <a:ext cx="6118614" cy="1093196"/>
          </a:xfrm>
        </p:spPr>
        <p:txBody>
          <a:bodyPr>
            <a:normAutofit/>
          </a:bodyPr>
          <a:lstStyle/>
          <a:p>
            <a:r>
              <a:rPr lang="en-US" sz="2000" dirty="0"/>
              <a:t>Different</a:t>
            </a:r>
            <a:r>
              <a:rPr lang="en-US" dirty="0"/>
              <a:t> terroristic attacks, being perpetrated by different groups, occur around the world year after year.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AD4F6-7E71-4D6E-8AA3-ABCDD33175F2}"/>
              </a:ext>
            </a:extLst>
          </p:cNvPr>
          <p:cNvSpPr txBox="1"/>
          <p:nvPr/>
        </p:nvSpPr>
        <p:spPr>
          <a:xfrm>
            <a:off x="5119760" y="6031149"/>
            <a:ext cx="623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Source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Basra, R., Crawford, B., Keen, F. (10 Oct. 2019)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</a:rPr>
              <a:t>Time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. “How the synagogue shooting in Germany fits into a global pattern of far-right terrorism.” Retrieved 11 Oct. 2019 from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https://time.com/5697553/halle-germany-synagogue-christchurch-terrorism/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Slide2">
            <a:hlinkClick r:id="" action="ppaction://media"/>
            <a:extLst>
              <a:ext uri="{FF2B5EF4-FFF2-40B4-BE49-F238E27FC236}">
                <a16:creationId xmlns:a16="http://schemas.microsoft.com/office/drawing/2014/main" id="{56CA6C63-44B1-4281-98B6-FBEAB5674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185" y="61601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E5AC-DACB-4C31-B87E-3BBF4A68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709683"/>
            <a:ext cx="3361845" cy="145266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Research Questions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97F19086-324D-4FB7-B7C1-AC32ACB02A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84816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Slide3">
            <a:hlinkClick r:id="" action="ppaction://media"/>
            <a:extLst>
              <a:ext uri="{FF2B5EF4-FFF2-40B4-BE49-F238E27FC236}">
                <a16:creationId xmlns:a16="http://schemas.microsoft.com/office/drawing/2014/main" id="{04A50002-AC09-46F7-8242-EDA29D29B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8322" y="61483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8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10C105-EEB5-43F7-AA95-5DDB920D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B13A0-B480-4223-8232-F59DAD17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965201"/>
            <a:ext cx="3413156" cy="4562472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Where Data was Gathered From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BF495F-706E-4740-8918-C1F52CEA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E8287-15D0-4C0C-AC72-3946EB5BE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110" y="2684607"/>
            <a:ext cx="6118614" cy="1123659"/>
          </a:xfrm>
        </p:spPr>
        <p:txBody>
          <a:bodyPr>
            <a:normAutofit/>
          </a:bodyPr>
          <a:lstStyle/>
          <a:p>
            <a:r>
              <a:rPr lang="en-US" sz="2000" dirty="0"/>
              <a:t>The data was gathered from the Integrated Network for Societal Conflict Research and the RAND Database of World Terror Incidents.</a:t>
            </a:r>
          </a:p>
        </p:txBody>
      </p:sp>
      <p:pic>
        <p:nvPicPr>
          <p:cNvPr id="4" name="Slide4">
            <a:hlinkClick r:id="" action="ppaction://media"/>
            <a:extLst>
              <a:ext uri="{FF2B5EF4-FFF2-40B4-BE49-F238E27FC236}">
                <a16:creationId xmlns:a16="http://schemas.microsoft.com/office/drawing/2014/main" id="{866EB50A-C4D7-42D5-936D-C8F6F3919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323" y="60721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E5AC-DACB-4C31-B87E-3BBF4A68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709683"/>
            <a:ext cx="3361845" cy="145266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Analysis Plan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97F19086-324D-4FB7-B7C1-AC32ACB02A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9810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Slide5">
            <a:hlinkClick r:id="" action="ppaction://media"/>
            <a:extLst>
              <a:ext uri="{FF2B5EF4-FFF2-40B4-BE49-F238E27FC236}">
                <a16:creationId xmlns:a16="http://schemas.microsoft.com/office/drawing/2014/main" id="{FDAB6BF7-DAF0-49C7-B0E8-F70478CBE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8323" y="59765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3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13FC-8313-46AC-A98E-B1E6B1EA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Exploring Coups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BA064-F3B3-49C8-B733-FB1F70423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950098"/>
            <a:ext cx="5168052" cy="2957804"/>
          </a:xfrm>
        </p:spPr>
        <p:txBody>
          <a:bodyPr>
            <a:normAutofit/>
          </a:bodyPr>
          <a:lstStyle/>
          <a:p>
            <a:pPr>
              <a:buClr>
                <a:srgbClr val="799FD1"/>
              </a:buClr>
            </a:pPr>
            <a:r>
              <a:rPr lang="en-US" dirty="0"/>
              <a:t>By country:</a:t>
            </a:r>
          </a:p>
          <a:p>
            <a:pPr lvl="1">
              <a:buClr>
                <a:srgbClr val="799FD1"/>
              </a:buClr>
            </a:pPr>
            <a:r>
              <a:rPr lang="en-US" dirty="0"/>
              <a:t>Most countries do not experience successful coups.</a:t>
            </a:r>
          </a:p>
          <a:p>
            <a:pPr lvl="1">
              <a:buClr>
                <a:srgbClr val="799FD1"/>
              </a:buClr>
            </a:pPr>
            <a:r>
              <a:rPr lang="en-US" dirty="0"/>
              <a:t>A handful of countries experience large number of coups</a:t>
            </a:r>
          </a:p>
          <a:p>
            <a:pPr>
              <a:buClr>
                <a:srgbClr val="799FD1"/>
              </a:buClr>
            </a:pPr>
            <a:r>
              <a:rPr lang="en-US" dirty="0"/>
              <a:t>By year:</a:t>
            </a:r>
          </a:p>
          <a:p>
            <a:pPr lvl="1">
              <a:buClr>
                <a:srgbClr val="799FD1"/>
              </a:buClr>
            </a:pPr>
            <a:r>
              <a:rPr lang="en-US" dirty="0"/>
              <a:t>There are not many coups per year around the world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07B28-7B6F-457C-A931-BC618DEF5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985" y="3284042"/>
            <a:ext cx="3076268" cy="2507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5A631-8520-4973-A19B-BC8F77AF2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985" y="609600"/>
            <a:ext cx="3114482" cy="2507158"/>
          </a:xfrm>
          <a:prstGeom prst="rect">
            <a:avLst/>
          </a:prstGeom>
        </p:spPr>
      </p:pic>
      <p:pic>
        <p:nvPicPr>
          <p:cNvPr id="4" name="Slide6">
            <a:hlinkClick r:id="" action="ppaction://media"/>
            <a:extLst>
              <a:ext uri="{FF2B5EF4-FFF2-40B4-BE49-F238E27FC236}">
                <a16:creationId xmlns:a16="http://schemas.microsoft.com/office/drawing/2014/main" id="{F10FC059-BFD1-47BC-8AE3-6D41AC7889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1027" y="60584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4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515D-6868-4E46-BF2F-C5D34E960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Exploring Individuals Displaced From Their Home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9FFA-18B4-4F3B-8D4B-CC35FD49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24" y="2192694"/>
            <a:ext cx="5168052" cy="2472612"/>
          </a:xfrm>
        </p:spPr>
        <p:txBody>
          <a:bodyPr>
            <a:normAutofit/>
          </a:bodyPr>
          <a:lstStyle/>
          <a:p>
            <a:pPr>
              <a:buClr>
                <a:srgbClr val="769FCE"/>
              </a:buClr>
            </a:pPr>
            <a:r>
              <a:rPr lang="en-US"/>
              <a:t>Grouped by Country</a:t>
            </a:r>
          </a:p>
          <a:p>
            <a:pPr lvl="1">
              <a:buClr>
                <a:srgbClr val="769FCE"/>
              </a:buClr>
            </a:pPr>
            <a:r>
              <a:rPr lang="en-US" dirty="0"/>
              <a:t>Most countries do not generate a displaced individuals.</a:t>
            </a:r>
            <a:endParaRPr lang="en-US"/>
          </a:p>
          <a:p>
            <a:pPr>
              <a:buClr>
                <a:srgbClr val="769FCE"/>
              </a:buClr>
            </a:pPr>
            <a:r>
              <a:rPr lang="en-US"/>
              <a:t>Grouped by Year</a:t>
            </a:r>
          </a:p>
          <a:p>
            <a:pPr lvl="1">
              <a:buClr>
                <a:srgbClr val="769FCE"/>
              </a:buClr>
            </a:pPr>
            <a:r>
              <a:rPr lang="en-US" dirty="0"/>
              <a:t>Year by year, there is a normal distribution of how many people are displaced from their home country.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4E62E-F80B-4868-BEE7-24F7E3AA4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134" y="609601"/>
            <a:ext cx="3124184" cy="2507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A6023-8EB6-4F1E-91EC-CEA257F21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417" y="3277626"/>
            <a:ext cx="3173618" cy="2507158"/>
          </a:xfrm>
          <a:prstGeom prst="rect">
            <a:avLst/>
          </a:prstGeom>
        </p:spPr>
      </p:pic>
      <p:pic>
        <p:nvPicPr>
          <p:cNvPr id="6" name="Slide7">
            <a:hlinkClick r:id="" action="ppaction://media"/>
            <a:extLst>
              <a:ext uri="{FF2B5EF4-FFF2-40B4-BE49-F238E27FC236}">
                <a16:creationId xmlns:a16="http://schemas.microsoft.com/office/drawing/2014/main" id="{16B0BDFC-AFC8-4419-802A-5A4297CD6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971" y="59629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9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515D-6868-4E46-BF2F-C5D34E960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Exploring Displaced Individuals’ New Home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9FFA-18B4-4F3B-8D4B-CC35FD49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22306"/>
            <a:ext cx="5168052" cy="3368351"/>
          </a:xfrm>
        </p:spPr>
        <p:txBody>
          <a:bodyPr>
            <a:normAutofit lnSpcReduction="10000"/>
          </a:bodyPr>
          <a:lstStyle/>
          <a:p>
            <a:pPr>
              <a:buClr>
                <a:srgbClr val="7DA7CA"/>
              </a:buClr>
            </a:pPr>
            <a:r>
              <a:rPr lang="en-US" dirty="0"/>
              <a:t>Grouped by Country</a:t>
            </a:r>
          </a:p>
          <a:p>
            <a:pPr lvl="1">
              <a:buClr>
                <a:srgbClr val="7DA7CA"/>
              </a:buClr>
            </a:pPr>
            <a:r>
              <a:rPr lang="en-US" dirty="0"/>
              <a:t>Most countries do not host, or accept, displaced individuals.</a:t>
            </a:r>
          </a:p>
          <a:p>
            <a:pPr lvl="1">
              <a:buClr>
                <a:srgbClr val="7DA7CA"/>
              </a:buClr>
            </a:pPr>
            <a:r>
              <a:rPr lang="en-US" dirty="0"/>
              <a:t>On the other hand, there are those countries that do accept large numbers of displaced individuals.</a:t>
            </a:r>
          </a:p>
          <a:p>
            <a:pPr>
              <a:buClr>
                <a:srgbClr val="7DA7CA"/>
              </a:buClr>
            </a:pPr>
            <a:r>
              <a:rPr lang="en-US" dirty="0"/>
              <a:t>Grouped by Year</a:t>
            </a:r>
          </a:p>
          <a:p>
            <a:pPr lvl="1">
              <a:buClr>
                <a:srgbClr val="7DA7CA"/>
              </a:buClr>
            </a:pPr>
            <a:r>
              <a:rPr lang="en-US" dirty="0"/>
              <a:t>There is a normal distribution of the number of displaced individuals who are accepted into other countries.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124CF5-DCDC-48EE-9E84-3F9ED2590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561" y="609601"/>
            <a:ext cx="3277330" cy="2507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29EBA-8905-4424-9AB7-31668A51A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2780" y="3277626"/>
            <a:ext cx="3298892" cy="2507158"/>
          </a:xfrm>
          <a:prstGeom prst="rect">
            <a:avLst/>
          </a:prstGeom>
        </p:spPr>
      </p:pic>
      <p:pic>
        <p:nvPicPr>
          <p:cNvPr id="6" name="Slide8">
            <a:hlinkClick r:id="" action="ppaction://media"/>
            <a:extLst>
              <a:ext uri="{FF2B5EF4-FFF2-40B4-BE49-F238E27FC236}">
                <a16:creationId xmlns:a16="http://schemas.microsoft.com/office/drawing/2014/main" id="{25FE2C29-5CFB-4DBE-A2CE-0208737906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196" y="60857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811E-F319-47A5-8C6C-CA6FA225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Exploring the State Fragility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016C-6365-4B35-97C6-9124B53D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36" y="2267339"/>
            <a:ext cx="5168052" cy="2323322"/>
          </a:xfrm>
        </p:spPr>
        <p:txBody>
          <a:bodyPr>
            <a:normAutofit/>
          </a:bodyPr>
          <a:lstStyle/>
          <a:p>
            <a:pPr>
              <a:buClr>
                <a:srgbClr val="7DA8C9"/>
              </a:buClr>
            </a:pPr>
            <a:r>
              <a:rPr lang="en-US" dirty="0"/>
              <a:t>Grouped by Country</a:t>
            </a:r>
          </a:p>
          <a:p>
            <a:pPr lvl="1">
              <a:buClr>
                <a:srgbClr val="7DA8C9"/>
              </a:buClr>
            </a:pPr>
            <a:r>
              <a:rPr lang="en-US" dirty="0"/>
              <a:t>Most countries are stable.</a:t>
            </a:r>
          </a:p>
          <a:p>
            <a:pPr>
              <a:buClr>
                <a:srgbClr val="7DA8C9"/>
              </a:buClr>
            </a:pPr>
            <a:r>
              <a:rPr lang="en-US" dirty="0"/>
              <a:t>Grouped by Year</a:t>
            </a:r>
          </a:p>
          <a:p>
            <a:pPr lvl="1">
              <a:buClr>
                <a:srgbClr val="7DA8C9"/>
              </a:buClr>
            </a:pPr>
            <a:r>
              <a:rPr lang="en-US" dirty="0"/>
              <a:t>The average State Fragility Index for the world changes over the years and ranges from 8 to 11.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D35EE-1B5F-4725-84E4-606C9AF0C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310" y="3201772"/>
            <a:ext cx="3193832" cy="2658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E88C5-E115-4C16-8813-7FD444368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310" y="609600"/>
            <a:ext cx="3193832" cy="2507158"/>
          </a:xfrm>
          <a:prstGeom prst="rect">
            <a:avLst/>
          </a:prstGeom>
        </p:spPr>
      </p:pic>
      <p:pic>
        <p:nvPicPr>
          <p:cNvPr id="6" name="Slide9">
            <a:hlinkClick r:id="" action="ppaction://media"/>
            <a:extLst>
              <a:ext uri="{FF2B5EF4-FFF2-40B4-BE49-F238E27FC236}">
                <a16:creationId xmlns:a16="http://schemas.microsoft.com/office/drawing/2014/main" id="{93F61FDE-8975-409F-872C-1333C1F92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438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457</Words>
  <Application>Microsoft Office PowerPoint</Application>
  <PresentationFormat>Widescreen</PresentationFormat>
  <Paragraphs>48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Calisto MT</vt:lpstr>
      <vt:lpstr>Wingdings 2</vt:lpstr>
      <vt:lpstr>Slate</vt:lpstr>
      <vt:lpstr>Global Terrorism (Part 1 of 2)</vt:lpstr>
      <vt:lpstr>Problem Statement</vt:lpstr>
      <vt:lpstr>Research Questions</vt:lpstr>
      <vt:lpstr>Where Data was Gathered From</vt:lpstr>
      <vt:lpstr>Analysis Plan</vt:lpstr>
      <vt:lpstr>Exploring Coups</vt:lpstr>
      <vt:lpstr>Exploring Individuals Displaced From Their Home Countries</vt:lpstr>
      <vt:lpstr>Exploring Displaced Individuals’ New Home Country</vt:lpstr>
      <vt:lpstr>Exploring the State Fragility Index</vt:lpstr>
      <vt:lpstr>Exploring RAND</vt:lpstr>
      <vt:lpstr>What Are the Correlations</vt:lpstr>
      <vt:lpstr>What Are the Correlations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Terrorism</dc:title>
  <dc:creator>Joshua Gardner</dc:creator>
  <cp:lastModifiedBy>Joshua Gardner</cp:lastModifiedBy>
  <cp:revision>2</cp:revision>
  <dcterms:created xsi:type="dcterms:W3CDTF">2019-10-12T16:20:43Z</dcterms:created>
  <dcterms:modified xsi:type="dcterms:W3CDTF">2019-10-28T00:03:14Z</dcterms:modified>
</cp:coreProperties>
</file>